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40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en-US"/>
          </a:p>
        </p:txBody>
      </p:sp>
      <p:sp>
        <p:nvSpPr>
          <p:cNvPr id="3" name="Subtitlu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Faceți clic pentru editarea stilului de subtitlu al coordonatorului</a:t>
            </a:r>
            <a:endParaRPr lang="en-US"/>
          </a:p>
        </p:txBody>
      </p:sp>
      <p:sp>
        <p:nvSpPr>
          <p:cNvPr id="4" name="Substituent dată 3"/>
          <p:cNvSpPr>
            <a:spLocks noGrp="1"/>
          </p:cNvSpPr>
          <p:nvPr>
            <p:ph type="dt" sz="half" idx="10"/>
          </p:nvPr>
        </p:nvSpPr>
        <p:spPr/>
        <p:txBody>
          <a:bodyPr/>
          <a:lstStyle/>
          <a:p>
            <a:fld id="{69E7B2AD-34D6-4093-8772-DC8079B6D005}" type="datetimeFigureOut">
              <a:rPr lang="en-US" smtClean="0"/>
              <a:pPr/>
              <a:t>1/30/2011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transition spd="slow">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69E7B2AD-34D6-4093-8772-DC8079B6D005}" type="datetimeFigureOut">
              <a:rPr lang="en-US" smtClean="0"/>
              <a:pPr/>
              <a:t>1/30/2011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transition spd="slow">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69E7B2AD-34D6-4093-8772-DC8079B6D005}" type="datetimeFigureOut">
              <a:rPr lang="en-US" smtClean="0"/>
              <a:pPr/>
              <a:t>1/30/2011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transition spd="slow">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fld id="{69E7B2AD-34D6-4093-8772-DC8079B6D005}" type="datetimeFigureOut">
              <a:rPr lang="en-US" smtClean="0"/>
              <a:pPr/>
              <a:t>1/30/2011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transition spd="slow">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p>
            <a:fld id="{69E7B2AD-34D6-4093-8772-DC8079B6D005}" type="datetimeFigureOut">
              <a:rPr lang="en-US" smtClean="0"/>
              <a:pPr/>
              <a:t>1/30/2011</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transition spd="slow">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p>
            <a:fld id="{69E7B2AD-34D6-4093-8772-DC8079B6D005}" type="datetimeFigureOut">
              <a:rPr lang="en-US" smtClean="0"/>
              <a:pPr/>
              <a:t>1/30/2011</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transition spd="slow">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p>
            <a:fld id="{69E7B2AD-34D6-4093-8772-DC8079B6D005}" type="datetimeFigureOut">
              <a:rPr lang="en-US" smtClean="0"/>
              <a:pPr/>
              <a:t>1/30/2011</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transition spd="slow">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2"/>
          <p:cNvSpPr>
            <a:spLocks noGrp="1"/>
          </p:cNvSpPr>
          <p:nvPr>
            <p:ph type="dt" sz="half" idx="10"/>
          </p:nvPr>
        </p:nvSpPr>
        <p:spPr/>
        <p:txBody>
          <a:bodyPr/>
          <a:lstStyle/>
          <a:p>
            <a:fld id="{69E7B2AD-34D6-4093-8772-DC8079B6D005}" type="datetimeFigureOut">
              <a:rPr lang="en-US" smtClean="0"/>
              <a:pPr/>
              <a:t>1/30/2011</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transition spd="slow">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69E7B2AD-34D6-4093-8772-DC8079B6D005}" type="datetimeFigureOut">
              <a:rPr lang="en-US" smtClean="0"/>
              <a:pPr/>
              <a:t>1/30/2011</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transition spd="slow">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en-US"/>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69E7B2AD-34D6-4093-8772-DC8079B6D005}" type="datetimeFigureOut">
              <a:rPr lang="en-US" smtClean="0"/>
              <a:pPr/>
              <a:t>1/30/2011</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transition spd="slow">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p>
            <a:fld id="{69E7B2AD-34D6-4093-8772-DC8079B6D005}" type="datetimeFigureOut">
              <a:rPr lang="en-US" smtClean="0"/>
              <a:pPr/>
              <a:t>1/30/2011</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1E923D44-A265-4C35-B3D9-34A1C005FE0F}" type="slidenum">
              <a:rPr lang="en-US" smtClean="0"/>
              <a:pPr/>
              <a:t>‹#›</a:t>
            </a:fld>
            <a:endParaRPr lang="en-US"/>
          </a:p>
        </p:txBody>
      </p:sp>
    </p:spTree>
  </p:cSld>
  <p:clrMapOvr>
    <a:masterClrMapping/>
  </p:clrMapOvr>
  <p:transition spd="slow">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E7B2AD-34D6-4093-8772-DC8079B6D005}" type="datetimeFigureOut">
              <a:rPr lang="en-US" smtClean="0"/>
              <a:pPr/>
              <a:t>1/30/2011</a:t>
            </a:fld>
            <a:endParaRPr lang="en-US"/>
          </a:p>
        </p:txBody>
      </p:sp>
      <p:sp>
        <p:nvSpPr>
          <p:cNvPr id="5" name="Substituent subsol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ubstituent număr diapozitiv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923D44-A265-4C35-B3D9-34A1C005FE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strips dir="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didactic.ro/" TargetMode="External"/><Relationship Id="rId2" Type="http://schemas.openxmlformats.org/officeDocument/2006/relationships/hyperlink" Target="http://ro.wikipedia.org/" TargetMode="External"/><Relationship Id="rId1" Type="http://schemas.openxmlformats.org/officeDocument/2006/relationships/slideLayout" Target="../slideLayouts/slideLayout7.xml"/><Relationship Id="rId6" Type="http://schemas.openxmlformats.org/officeDocument/2006/relationships/hyperlink" Target="http://turism.floaredecolt.org/" TargetMode="External"/><Relationship Id="rId5" Type="http://schemas.openxmlformats.org/officeDocument/2006/relationships/hyperlink" Target="http://www.brasovtourism.com/" TargetMode="External"/><Relationship Id="rId4" Type="http://schemas.openxmlformats.org/officeDocument/2006/relationships/hyperlink" Target="http://www.google.r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reptunghi 1"/>
          <p:cNvSpPr/>
          <p:nvPr/>
        </p:nvSpPr>
        <p:spPr>
          <a:xfrm>
            <a:off x="1285852" y="2285992"/>
            <a:ext cx="6500858" cy="1323439"/>
          </a:xfrm>
          <a:prstGeom prst="rect">
            <a:avLst/>
          </a:prstGeom>
          <a:noFill/>
        </p:spPr>
        <p:txBody>
          <a:bodyPr wrap="square" lIns="91440" tIns="45720" rIns="91440" bIns="45720">
            <a:spAutoFit/>
          </a:bodyPr>
          <a:lstStyle/>
          <a:p>
            <a:pPr algn="ctr"/>
            <a:r>
              <a:rPr lang="ro-RO" sz="8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Noi si </a:t>
            </a:r>
            <a:r>
              <a:rPr lang="ro-RO" sz="80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Traditiile</a:t>
            </a:r>
            <a:endParaRPr lang="ro-RO" sz="8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spd="slow">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reptunghi 1"/>
          <p:cNvSpPr/>
          <p:nvPr/>
        </p:nvSpPr>
        <p:spPr>
          <a:xfrm>
            <a:off x="571472" y="357166"/>
            <a:ext cx="4572032" cy="707886"/>
          </a:xfrm>
          <a:prstGeom prst="rect">
            <a:avLst/>
          </a:prstGeom>
          <a:noFill/>
        </p:spPr>
        <p:txBody>
          <a:bodyPr wrap="square" lIns="91440" tIns="45720" rIns="91440" bIns="45720">
            <a:spAutoFit/>
          </a:bodyPr>
          <a:lstStyle/>
          <a:p>
            <a:pPr algn="ctr"/>
            <a:r>
              <a:rPr lang="ro-RO"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Ce sunt </a:t>
            </a:r>
            <a:r>
              <a:rPr lang="ro-RO" sz="4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traditiile</a:t>
            </a:r>
            <a:r>
              <a:rPr lang="ro-RO"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ro-RO"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Dreptunghi 2"/>
          <p:cNvSpPr/>
          <p:nvPr/>
        </p:nvSpPr>
        <p:spPr>
          <a:xfrm>
            <a:off x="1000100" y="1357298"/>
            <a:ext cx="4500594" cy="4832092"/>
          </a:xfrm>
          <a:prstGeom prst="rect">
            <a:avLst/>
          </a:prstGeom>
        </p:spPr>
        <p:txBody>
          <a:bodyPr wrap="square">
            <a:spAutoFit/>
          </a:bodyPr>
          <a:lstStyle/>
          <a:p>
            <a:r>
              <a:rPr lang="ro-RO" sz="2800" b="1" dirty="0" err="1" smtClean="0">
                <a:solidFill>
                  <a:schemeClr val="accent6">
                    <a:lumMod val="50000"/>
                  </a:schemeClr>
                </a:solidFill>
                <a:latin typeface="Andalus" pitchFamily="18" charset="-78"/>
                <a:cs typeface="Andalus" pitchFamily="18" charset="-78"/>
              </a:rPr>
              <a:t>Traditiile</a:t>
            </a:r>
            <a:r>
              <a:rPr lang="ro-RO" sz="2800" b="1" dirty="0" smtClean="0">
                <a:solidFill>
                  <a:schemeClr val="accent6">
                    <a:lumMod val="50000"/>
                  </a:schemeClr>
                </a:solidFill>
                <a:latin typeface="Andalus" pitchFamily="18" charset="-78"/>
                <a:cs typeface="Andalus" pitchFamily="18" charset="-78"/>
              </a:rPr>
              <a:t> romanilor sunt comori ce nu ar trebui uitate sau </a:t>
            </a:r>
            <a:r>
              <a:rPr lang="ro-RO" sz="2800" b="1" dirty="0" err="1" smtClean="0">
                <a:solidFill>
                  <a:schemeClr val="accent6">
                    <a:lumMod val="50000"/>
                  </a:schemeClr>
                </a:solidFill>
                <a:latin typeface="Andalus" pitchFamily="18" charset="-78"/>
                <a:cs typeface="Andalus" pitchFamily="18" charset="-78"/>
              </a:rPr>
              <a:t>parasite</a:t>
            </a:r>
            <a:r>
              <a:rPr lang="ro-RO" sz="2800" b="1" dirty="0" smtClean="0">
                <a:solidFill>
                  <a:schemeClr val="accent6">
                    <a:lumMod val="50000"/>
                  </a:schemeClr>
                </a:solidFill>
                <a:latin typeface="Andalus" pitchFamily="18" charset="-78"/>
                <a:cs typeface="Andalus" pitchFamily="18" charset="-78"/>
              </a:rPr>
              <a:t> si nici schimbate prin troc cu alte obiceiuri importate din alte tari. </a:t>
            </a:r>
          </a:p>
          <a:p>
            <a:endParaRPr lang="ro-RO" sz="2800" dirty="0" smtClean="0">
              <a:solidFill>
                <a:schemeClr val="accent6">
                  <a:lumMod val="50000"/>
                </a:schemeClr>
              </a:solidFill>
              <a:latin typeface="Andalus" pitchFamily="18" charset="-78"/>
              <a:cs typeface="Andalus" pitchFamily="18" charset="-78"/>
            </a:endParaRPr>
          </a:p>
          <a:p>
            <a:r>
              <a:rPr lang="ro-RO" sz="2800" b="1" dirty="0" smtClean="0">
                <a:solidFill>
                  <a:schemeClr val="accent6">
                    <a:lumMod val="50000"/>
                  </a:schemeClr>
                </a:solidFill>
                <a:latin typeface="Andalus" pitchFamily="18" charset="-78"/>
                <a:cs typeface="Andalus" pitchFamily="18" charset="-78"/>
              </a:rPr>
              <a:t>Ele sunt ale noastre, ne </a:t>
            </a:r>
            <a:r>
              <a:rPr lang="ro-RO" sz="2800" b="1" dirty="0" err="1" smtClean="0">
                <a:solidFill>
                  <a:schemeClr val="accent6">
                    <a:lumMod val="50000"/>
                  </a:schemeClr>
                </a:solidFill>
                <a:latin typeface="Andalus" pitchFamily="18" charset="-78"/>
                <a:cs typeface="Andalus" pitchFamily="18" charset="-78"/>
              </a:rPr>
              <a:t>caracterizeaza</a:t>
            </a:r>
            <a:r>
              <a:rPr lang="ro-RO" sz="2800" b="1" dirty="0" smtClean="0">
                <a:solidFill>
                  <a:schemeClr val="accent6">
                    <a:lumMod val="50000"/>
                  </a:schemeClr>
                </a:solidFill>
                <a:latin typeface="Andalus" pitchFamily="18" charset="-78"/>
                <a:cs typeface="Andalus" pitchFamily="18" charset="-78"/>
              </a:rPr>
              <a:t>, </a:t>
            </a:r>
            <a:r>
              <a:rPr lang="ro-RO" sz="2800" b="1" dirty="0" err="1" smtClean="0">
                <a:solidFill>
                  <a:schemeClr val="accent6">
                    <a:lumMod val="50000"/>
                  </a:schemeClr>
                </a:solidFill>
                <a:latin typeface="Andalus" pitchFamily="18" charset="-78"/>
                <a:cs typeface="Andalus" pitchFamily="18" charset="-78"/>
              </a:rPr>
              <a:t>ne</a:t>
            </a:r>
            <a:r>
              <a:rPr lang="ro-RO" sz="2800" b="1" dirty="0" smtClean="0">
                <a:solidFill>
                  <a:schemeClr val="accent6">
                    <a:lumMod val="50000"/>
                  </a:schemeClr>
                </a:solidFill>
                <a:latin typeface="Andalus" pitchFamily="18" charset="-78"/>
                <a:cs typeface="Andalus" pitchFamily="18" charset="-78"/>
              </a:rPr>
              <a:t> definesc si prin ele ne </a:t>
            </a:r>
            <a:r>
              <a:rPr lang="ro-RO" sz="2800" b="1" dirty="0" err="1" smtClean="0">
                <a:solidFill>
                  <a:schemeClr val="accent6">
                    <a:lumMod val="50000"/>
                  </a:schemeClr>
                </a:solidFill>
                <a:latin typeface="Andalus" pitchFamily="18" charset="-78"/>
                <a:cs typeface="Andalus" pitchFamily="18" charset="-78"/>
              </a:rPr>
              <a:t>simtim</a:t>
            </a:r>
            <a:r>
              <a:rPr lang="ro-RO" sz="2800" b="1" dirty="0" smtClean="0">
                <a:solidFill>
                  <a:schemeClr val="accent6">
                    <a:lumMod val="50000"/>
                  </a:schemeClr>
                </a:solidFill>
                <a:latin typeface="Andalus" pitchFamily="18" charset="-78"/>
                <a:cs typeface="Andalus" pitchFamily="18" charset="-78"/>
              </a:rPr>
              <a:t> mai </a:t>
            </a:r>
            <a:r>
              <a:rPr lang="ro-RO" sz="2800" b="1" dirty="0" err="1" smtClean="0">
                <a:solidFill>
                  <a:schemeClr val="accent6">
                    <a:lumMod val="50000"/>
                  </a:schemeClr>
                </a:solidFill>
                <a:latin typeface="Andalus" pitchFamily="18" charset="-78"/>
                <a:cs typeface="Andalus" pitchFamily="18" charset="-78"/>
              </a:rPr>
              <a:t>bogati</a:t>
            </a:r>
            <a:r>
              <a:rPr lang="ro-RO" sz="2800" b="1" dirty="0" smtClean="0">
                <a:solidFill>
                  <a:schemeClr val="accent6">
                    <a:lumMod val="50000"/>
                  </a:schemeClr>
                </a:solidFill>
                <a:latin typeface="Andalus" pitchFamily="18" charset="-78"/>
                <a:cs typeface="Andalus" pitchFamily="18" charset="-78"/>
              </a:rPr>
              <a:t>, </a:t>
            </a:r>
            <a:r>
              <a:rPr lang="ro-RO" sz="2800" b="1" dirty="0" err="1" smtClean="0">
                <a:solidFill>
                  <a:schemeClr val="accent6">
                    <a:lumMod val="50000"/>
                  </a:schemeClr>
                </a:solidFill>
                <a:latin typeface="Andalus" pitchFamily="18" charset="-78"/>
                <a:cs typeface="Andalus" pitchFamily="18" charset="-78"/>
              </a:rPr>
              <a:t>mai</a:t>
            </a:r>
            <a:r>
              <a:rPr lang="ro-RO" sz="2800" b="1" dirty="0" smtClean="0">
                <a:solidFill>
                  <a:schemeClr val="accent6">
                    <a:lumMod val="50000"/>
                  </a:schemeClr>
                </a:solidFill>
                <a:latin typeface="Andalus" pitchFamily="18" charset="-78"/>
                <a:cs typeface="Andalus" pitchFamily="18" charset="-78"/>
              </a:rPr>
              <a:t> </a:t>
            </a:r>
            <a:r>
              <a:rPr lang="ro-RO" sz="2800" b="1" dirty="0" err="1" smtClean="0">
                <a:solidFill>
                  <a:schemeClr val="accent6">
                    <a:lumMod val="50000"/>
                  </a:schemeClr>
                </a:solidFill>
                <a:latin typeface="Andalus" pitchFamily="18" charset="-78"/>
                <a:cs typeface="Andalus" pitchFamily="18" charset="-78"/>
              </a:rPr>
              <a:t>alesi</a:t>
            </a:r>
            <a:r>
              <a:rPr lang="ro-RO" sz="2800" b="1" dirty="0" smtClean="0">
                <a:solidFill>
                  <a:schemeClr val="accent6">
                    <a:lumMod val="50000"/>
                  </a:schemeClr>
                </a:solidFill>
                <a:latin typeface="Andalus" pitchFamily="18" charset="-78"/>
                <a:cs typeface="Andalus" pitchFamily="18" charset="-78"/>
              </a:rPr>
              <a:t>, </a:t>
            </a:r>
            <a:r>
              <a:rPr lang="ro-RO" sz="2800" b="1" dirty="0" err="1" smtClean="0">
                <a:solidFill>
                  <a:schemeClr val="accent6">
                    <a:lumMod val="50000"/>
                  </a:schemeClr>
                </a:solidFill>
                <a:latin typeface="Andalus" pitchFamily="18" charset="-78"/>
                <a:cs typeface="Andalus" pitchFamily="18" charset="-78"/>
              </a:rPr>
              <a:t>mai</a:t>
            </a:r>
            <a:r>
              <a:rPr lang="ro-RO" sz="2800" b="1" dirty="0" smtClean="0">
                <a:solidFill>
                  <a:schemeClr val="accent6">
                    <a:lumMod val="50000"/>
                  </a:schemeClr>
                </a:solidFill>
                <a:latin typeface="Andalus" pitchFamily="18" charset="-78"/>
                <a:cs typeface="Andalus" pitchFamily="18" charset="-78"/>
              </a:rPr>
              <a:t> altfel </a:t>
            </a:r>
            <a:r>
              <a:rPr lang="ro-RO" sz="2800" b="1" dirty="0" err="1" smtClean="0">
                <a:solidFill>
                  <a:schemeClr val="accent6">
                    <a:lumMod val="50000"/>
                  </a:schemeClr>
                </a:solidFill>
                <a:latin typeface="Andalus" pitchFamily="18" charset="-78"/>
                <a:cs typeface="Andalus" pitchFamily="18" charset="-78"/>
              </a:rPr>
              <a:t>decat</a:t>
            </a:r>
            <a:r>
              <a:rPr lang="ro-RO" sz="2800" b="1" dirty="0" smtClean="0">
                <a:solidFill>
                  <a:schemeClr val="accent6">
                    <a:lumMod val="50000"/>
                  </a:schemeClr>
                </a:solidFill>
                <a:latin typeface="Andalus" pitchFamily="18" charset="-78"/>
                <a:cs typeface="Andalus" pitchFamily="18" charset="-78"/>
              </a:rPr>
              <a:t> </a:t>
            </a:r>
            <a:r>
              <a:rPr lang="ro-RO" sz="2800" b="1" dirty="0" err="1" smtClean="0">
                <a:solidFill>
                  <a:schemeClr val="accent6">
                    <a:lumMod val="50000"/>
                  </a:schemeClr>
                </a:solidFill>
                <a:latin typeface="Andalus" pitchFamily="18" charset="-78"/>
                <a:cs typeface="Andalus" pitchFamily="18" charset="-78"/>
              </a:rPr>
              <a:t>altii</a:t>
            </a:r>
            <a:r>
              <a:rPr lang="ro-RO" sz="2800" b="1" dirty="0" smtClean="0">
                <a:latin typeface="Andalus" pitchFamily="18" charset="-78"/>
                <a:cs typeface="Andalus" pitchFamily="18" charset="-78"/>
              </a:rPr>
              <a:t>.</a:t>
            </a:r>
            <a:endParaRPr lang="ro-RO" sz="2800" b="1" dirty="0">
              <a:latin typeface="Andalus" pitchFamily="18" charset="-78"/>
              <a:cs typeface="Andalus" pitchFamily="18" charset="-78"/>
            </a:endParaRPr>
          </a:p>
        </p:txBody>
      </p:sp>
      <p:pic>
        <p:nvPicPr>
          <p:cNvPr id="4" name="Imagine 3" descr="p4_resize.jpg"/>
          <p:cNvPicPr>
            <a:picLocks noChangeAspect="1"/>
          </p:cNvPicPr>
          <p:nvPr/>
        </p:nvPicPr>
        <p:blipFill>
          <a:blip r:embed="rId2"/>
          <a:stretch>
            <a:fillRect/>
          </a:stretch>
        </p:blipFill>
        <p:spPr>
          <a:xfrm>
            <a:off x="5572132" y="2357430"/>
            <a:ext cx="3143272" cy="2357454"/>
          </a:xfrm>
          <a:prstGeom prst="rect">
            <a:avLst/>
          </a:prstGeom>
        </p:spPr>
      </p:pic>
    </p:spTree>
  </p:cSld>
  <p:clrMapOvr>
    <a:masterClrMapping/>
  </p:clrMapOvr>
  <p:transition spd="slow">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reptunghi 2"/>
          <p:cNvSpPr/>
          <p:nvPr/>
        </p:nvSpPr>
        <p:spPr>
          <a:xfrm>
            <a:off x="500034" y="357166"/>
            <a:ext cx="4666033" cy="646331"/>
          </a:xfrm>
          <a:prstGeom prst="rect">
            <a:avLst/>
          </a:prstGeom>
          <a:noFill/>
        </p:spPr>
        <p:txBody>
          <a:bodyPr wrap="square" lIns="91440" tIns="45720" rIns="91440" bIns="45720">
            <a:spAutoFit/>
          </a:bodyPr>
          <a:lstStyle/>
          <a:p>
            <a:pPr algn="ctr"/>
            <a:r>
              <a:rPr lang="ro-RO" sz="3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Gospodaria</a:t>
            </a:r>
            <a:r>
              <a:rPr lang="ro-RO"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o-RO" sz="3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taraneasca</a:t>
            </a:r>
            <a:r>
              <a:rPr lang="ro-RO"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ro-RO"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Dreptunghi 3"/>
          <p:cNvSpPr/>
          <p:nvPr/>
        </p:nvSpPr>
        <p:spPr>
          <a:xfrm>
            <a:off x="500034" y="1071546"/>
            <a:ext cx="5572164" cy="5355312"/>
          </a:xfrm>
          <a:prstGeom prst="rect">
            <a:avLst/>
          </a:prstGeom>
        </p:spPr>
        <p:txBody>
          <a:bodyPr wrap="square">
            <a:spAutoFit/>
          </a:bodyPr>
          <a:lstStyle/>
          <a:p>
            <a:pPr algn="just"/>
            <a:r>
              <a:rPr lang="ro-RO" dirty="0" smtClean="0">
                <a:solidFill>
                  <a:schemeClr val="accent6">
                    <a:lumMod val="50000"/>
                  </a:schemeClr>
                </a:solidFill>
              </a:rPr>
              <a:t>L</a:t>
            </a:r>
            <a:r>
              <a:rPr lang="vi-VN" dirty="0" smtClean="0">
                <a:solidFill>
                  <a:schemeClr val="accent6">
                    <a:lumMod val="50000"/>
                  </a:schemeClr>
                </a:solidFill>
              </a:rPr>
              <a:t>ocuinţa ţăranului din Tara Făgăraşului era </a:t>
            </a:r>
            <a:r>
              <a:rPr lang="ro-RO" dirty="0" smtClean="0">
                <a:solidFill>
                  <a:schemeClr val="accent6">
                    <a:lumMod val="50000"/>
                  </a:schemeClr>
                </a:solidFill>
              </a:rPr>
              <a:t>r</a:t>
            </a:r>
            <a:r>
              <a:rPr lang="vi-VN" dirty="0" smtClean="0">
                <a:solidFill>
                  <a:schemeClr val="accent6">
                    <a:lumMod val="50000"/>
                  </a:schemeClr>
                </a:solidFill>
              </a:rPr>
              <a:t>udimentara: case mici, făcute din bârne de lemn de stejar, lipite cu pământ galben, văruite si acoperite cu paie; pe jos - pământ galben bătătorit. Casele erau compuse dintr-o camera si tinda în care se intra din pridvor. în tinda existau cuptorul pentru copt pâinea si vatra; mobilierul era sărac: scaunele mici, un blidar pentru vase, „tronece" cu faina de mămăliga, „vredite" cu mâncarea animalelor. Camera de locuit avea pe peretele median cuptorul cu cahle. Ca mobilier, totul era simplu: masa, blidar, scaune, pat, lada de zestre pentru haine, laita. De tavanul din grinzi de lemn se agatau leagănul, lampa, farfurii si ulcioare din lut ars, frumos ornamentate cu motive populare. Pe pereţi se aflau icoane pe sticla, iar pe pat cuverturi ţesute în război si perine. Tot mobilierul era din scândura nevopsita; abia în a doua jumătate a secolului al XlX-lea va patrude în lumea satului, sub influenta săseasca, mobilierul pictat.</a:t>
            </a:r>
            <a:endParaRPr lang="ro-RO" dirty="0">
              <a:solidFill>
                <a:schemeClr val="accent6">
                  <a:lumMod val="50000"/>
                </a:schemeClr>
              </a:solidFill>
            </a:endParaRPr>
          </a:p>
        </p:txBody>
      </p:sp>
      <p:pic>
        <p:nvPicPr>
          <p:cNvPr id="5" name="Imagine 4" descr="p6_resize.jpg"/>
          <p:cNvPicPr>
            <a:picLocks noChangeAspect="1"/>
          </p:cNvPicPr>
          <p:nvPr/>
        </p:nvPicPr>
        <p:blipFill>
          <a:blip r:embed="rId2"/>
          <a:stretch>
            <a:fillRect/>
          </a:stretch>
        </p:blipFill>
        <p:spPr>
          <a:xfrm>
            <a:off x="6215074" y="2214554"/>
            <a:ext cx="2516715" cy="2571768"/>
          </a:xfrm>
          <a:prstGeom prst="rect">
            <a:avLst/>
          </a:prstGeom>
        </p:spPr>
      </p:pic>
    </p:spTree>
  </p:cSld>
  <p:clrMapOvr>
    <a:masterClrMapping/>
  </p:clrMapOvr>
  <p:transition spd="slow">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reptunghi 2"/>
          <p:cNvSpPr/>
          <p:nvPr/>
        </p:nvSpPr>
        <p:spPr>
          <a:xfrm>
            <a:off x="428596" y="428604"/>
            <a:ext cx="6352188" cy="923330"/>
          </a:xfrm>
          <a:prstGeom prst="rect">
            <a:avLst/>
          </a:prstGeom>
          <a:noFill/>
        </p:spPr>
        <p:txBody>
          <a:bodyPr wrap="none" lIns="91440" tIns="45720" rIns="91440" bIns="45720">
            <a:spAutoFit/>
          </a:bodyPr>
          <a:lstStyle/>
          <a:p>
            <a:pPr algn="ctr"/>
            <a:r>
              <a:rPr lang="ro-RO"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Instalatii</a:t>
            </a:r>
            <a:r>
              <a:rPr lang="ro-RO"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o-RO"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traditionale</a:t>
            </a:r>
            <a:r>
              <a:rPr lang="ro-RO"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ro-RO"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Dreptunghi 3"/>
          <p:cNvSpPr/>
          <p:nvPr/>
        </p:nvSpPr>
        <p:spPr>
          <a:xfrm>
            <a:off x="642910" y="1357298"/>
            <a:ext cx="4214842" cy="4524315"/>
          </a:xfrm>
          <a:prstGeom prst="rect">
            <a:avLst/>
          </a:prstGeom>
        </p:spPr>
        <p:txBody>
          <a:bodyPr wrap="square">
            <a:spAutoFit/>
          </a:bodyPr>
          <a:lstStyle/>
          <a:p>
            <a:pPr algn="just"/>
            <a:r>
              <a:rPr lang="vi-VN" dirty="0" smtClean="0"/>
              <a:t>   </a:t>
            </a:r>
            <a:r>
              <a:rPr lang="vi-VN" b="1" dirty="0" smtClean="0">
                <a:solidFill>
                  <a:schemeClr val="accent6">
                    <a:lumMod val="50000"/>
                  </a:schemeClr>
                </a:solidFill>
              </a:rPr>
              <a:t> Un proverb local spune ca, daca apa trece peste şapte pietre, atunci ea este buna de băut. Preţuita si adorata, apa este folosita nu doar pentru efectele sale benefice asupra organismului uman, ci si ca forţa motrice în gospodărie. Pe fiecare dintre cele şapte vai ale Munţilor Fagaras exista un pârâu ce a fost folosit de localnici pentru a acţiona fie joagarele necesare la prelucrarea lemnului în cherestea, fie morile de apa ce măcinau grâul, porumbul si alte cereale, fie instalaţiile de împâslire (îngrosare), scarmanare si spălare a straielor de lâna.</a:t>
            </a:r>
            <a:endParaRPr lang="ro-RO" b="1" dirty="0">
              <a:solidFill>
                <a:schemeClr val="accent6">
                  <a:lumMod val="50000"/>
                </a:schemeClr>
              </a:solidFill>
            </a:endParaRPr>
          </a:p>
        </p:txBody>
      </p:sp>
      <p:pic>
        <p:nvPicPr>
          <p:cNvPr id="5" name="Imagine 4" descr="1.jpg"/>
          <p:cNvPicPr>
            <a:picLocks noChangeAspect="1"/>
          </p:cNvPicPr>
          <p:nvPr/>
        </p:nvPicPr>
        <p:blipFill>
          <a:blip r:embed="rId2"/>
          <a:stretch>
            <a:fillRect/>
          </a:stretch>
        </p:blipFill>
        <p:spPr>
          <a:xfrm>
            <a:off x="5572132" y="1500174"/>
            <a:ext cx="2714644" cy="1785950"/>
          </a:xfrm>
          <a:prstGeom prst="rect">
            <a:avLst/>
          </a:prstGeom>
        </p:spPr>
      </p:pic>
      <p:pic>
        <p:nvPicPr>
          <p:cNvPr id="6" name="Imagine 5" descr="p53.jpg"/>
          <p:cNvPicPr>
            <a:picLocks noChangeAspect="1"/>
          </p:cNvPicPr>
          <p:nvPr/>
        </p:nvPicPr>
        <p:blipFill>
          <a:blip r:embed="rId3"/>
          <a:stretch>
            <a:fillRect/>
          </a:stretch>
        </p:blipFill>
        <p:spPr>
          <a:xfrm>
            <a:off x="5528488" y="3643314"/>
            <a:ext cx="2835612" cy="1857388"/>
          </a:xfrm>
          <a:prstGeom prst="rect">
            <a:avLst/>
          </a:prstGeom>
        </p:spPr>
      </p:pic>
    </p:spTree>
  </p:cSld>
  <p:clrMapOvr>
    <a:masterClrMapping/>
  </p:clrMapOvr>
  <p:transition spd="slow">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reptunghi 2"/>
          <p:cNvSpPr/>
          <p:nvPr/>
        </p:nvSpPr>
        <p:spPr>
          <a:xfrm>
            <a:off x="500034" y="500042"/>
            <a:ext cx="4500594" cy="707886"/>
          </a:xfrm>
          <a:prstGeom prst="rect">
            <a:avLst/>
          </a:prstGeom>
          <a:noFill/>
        </p:spPr>
        <p:txBody>
          <a:bodyPr wrap="square" lIns="91440" tIns="45720" rIns="91440" bIns="45720">
            <a:spAutoFit/>
          </a:bodyPr>
          <a:lstStyle/>
          <a:p>
            <a:pPr algn="ctr"/>
            <a:r>
              <a:rPr lang="ro-RO"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Costumul popular</a:t>
            </a:r>
          </a:p>
        </p:txBody>
      </p:sp>
      <p:sp>
        <p:nvSpPr>
          <p:cNvPr id="4" name="Dreptunghi 3"/>
          <p:cNvSpPr/>
          <p:nvPr/>
        </p:nvSpPr>
        <p:spPr>
          <a:xfrm>
            <a:off x="428596" y="1582341"/>
            <a:ext cx="4000528" cy="4524315"/>
          </a:xfrm>
          <a:prstGeom prst="rect">
            <a:avLst/>
          </a:prstGeom>
        </p:spPr>
        <p:txBody>
          <a:bodyPr wrap="square">
            <a:spAutoFit/>
          </a:bodyPr>
          <a:lstStyle/>
          <a:p>
            <a:pPr algn="just"/>
            <a:r>
              <a:rPr lang="vi-VN" b="1" dirty="0" smtClean="0">
                <a:solidFill>
                  <a:schemeClr val="accent6">
                    <a:lumMod val="50000"/>
                  </a:schemeClr>
                </a:solidFill>
              </a:rPr>
              <a:t>Tara Făgăraşului prezintă, din punct de vedere al portului tradiţional românesc, trei zone :</a:t>
            </a:r>
            <a:endParaRPr lang="ro-RO" b="1" dirty="0" smtClean="0">
              <a:solidFill>
                <a:schemeClr val="accent6">
                  <a:lumMod val="50000"/>
                </a:schemeClr>
              </a:solidFill>
            </a:endParaRPr>
          </a:p>
          <a:p>
            <a:pPr algn="just"/>
            <a:r>
              <a:rPr lang="vi-VN" b="1" dirty="0" smtClean="0">
                <a:solidFill>
                  <a:schemeClr val="accent6">
                    <a:lumMod val="50000"/>
                  </a:schemeClr>
                </a:solidFill>
              </a:rPr>
              <a:t/>
            </a:r>
            <a:br>
              <a:rPr lang="vi-VN" b="1" dirty="0" smtClean="0">
                <a:solidFill>
                  <a:schemeClr val="accent6">
                    <a:lumMod val="50000"/>
                  </a:schemeClr>
                </a:solidFill>
              </a:rPr>
            </a:br>
            <a:r>
              <a:rPr lang="vi-VN" b="1" dirty="0" smtClean="0">
                <a:solidFill>
                  <a:schemeClr val="accent6">
                    <a:lumMod val="50000"/>
                  </a:schemeClr>
                </a:solidFill>
              </a:rPr>
              <a:t>• zona Avrigului, ce grupează localităţile Porceşti, Sebeşul de Jos</a:t>
            </a:r>
            <a:r>
              <a:rPr lang="ro-RO" b="1" dirty="0" smtClean="0">
                <a:solidFill>
                  <a:schemeClr val="accent6">
                    <a:lumMod val="50000"/>
                  </a:schemeClr>
                </a:solidFill>
              </a:rPr>
              <a:t>  </a:t>
            </a:r>
            <a:r>
              <a:rPr lang="vi-VN" b="1" dirty="0" smtClean="0">
                <a:solidFill>
                  <a:schemeClr val="accent6">
                    <a:lumMod val="50000"/>
                  </a:schemeClr>
                </a:solidFill>
              </a:rPr>
              <a:t>si</a:t>
            </a:r>
            <a:r>
              <a:rPr lang="ro-RO" b="1" dirty="0" smtClean="0">
                <a:solidFill>
                  <a:schemeClr val="accent6">
                    <a:lumMod val="50000"/>
                  </a:schemeClr>
                </a:solidFill>
              </a:rPr>
              <a:t> </a:t>
            </a:r>
            <a:r>
              <a:rPr lang="vi-VN" b="1" dirty="0" smtClean="0">
                <a:solidFill>
                  <a:schemeClr val="accent6">
                    <a:lumMod val="50000"/>
                  </a:schemeClr>
                </a:solidFill>
              </a:rPr>
              <a:t>de Sus, Racovita, Avrigul, Porumbacul de Sus si de Jos</a:t>
            </a:r>
            <a:endParaRPr lang="ro-RO" b="1" dirty="0" smtClean="0">
              <a:solidFill>
                <a:schemeClr val="accent6">
                  <a:lumMod val="50000"/>
                </a:schemeClr>
              </a:solidFill>
            </a:endParaRPr>
          </a:p>
          <a:p>
            <a:pPr algn="just"/>
            <a:r>
              <a:rPr lang="vi-VN" b="1" dirty="0" smtClean="0">
                <a:solidFill>
                  <a:schemeClr val="accent6">
                    <a:lumMod val="50000"/>
                  </a:schemeClr>
                </a:solidFill>
              </a:rPr>
              <a:t/>
            </a:r>
            <a:br>
              <a:rPr lang="vi-VN" b="1" dirty="0" smtClean="0">
                <a:solidFill>
                  <a:schemeClr val="accent6">
                    <a:lumMod val="50000"/>
                  </a:schemeClr>
                </a:solidFill>
              </a:rPr>
            </a:br>
            <a:r>
              <a:rPr lang="vi-VN" b="1" dirty="0" smtClean="0">
                <a:solidFill>
                  <a:schemeClr val="accent6">
                    <a:lumMod val="50000"/>
                  </a:schemeClr>
                </a:solidFill>
              </a:rPr>
              <a:t>• zona Făgăraşului, ce cuprinde 51 de localităţi de la Cârtisoara</a:t>
            </a:r>
            <a:br>
              <a:rPr lang="vi-VN" b="1" dirty="0" smtClean="0">
                <a:solidFill>
                  <a:schemeClr val="accent6">
                    <a:lumMod val="50000"/>
                  </a:schemeClr>
                </a:solidFill>
              </a:rPr>
            </a:br>
            <a:r>
              <a:rPr lang="vi-VN" b="1" dirty="0" smtClean="0">
                <a:solidFill>
                  <a:schemeClr val="accent6">
                    <a:lumMod val="50000"/>
                  </a:schemeClr>
                </a:solidFill>
              </a:rPr>
              <a:t>pana la Sinea Noua si Sercaia</a:t>
            </a:r>
            <a:endParaRPr lang="ro-RO" b="1" dirty="0" smtClean="0">
              <a:solidFill>
                <a:schemeClr val="accent6">
                  <a:lumMod val="50000"/>
                </a:schemeClr>
              </a:solidFill>
            </a:endParaRPr>
          </a:p>
          <a:p>
            <a:pPr algn="just"/>
            <a:r>
              <a:rPr lang="vi-VN" b="1" dirty="0" smtClean="0">
                <a:solidFill>
                  <a:schemeClr val="accent6">
                    <a:lumMod val="50000"/>
                  </a:schemeClr>
                </a:solidFill>
              </a:rPr>
              <a:t/>
            </a:r>
            <a:br>
              <a:rPr lang="vi-VN" b="1" dirty="0" smtClean="0">
                <a:solidFill>
                  <a:schemeClr val="accent6">
                    <a:lumMod val="50000"/>
                  </a:schemeClr>
                </a:solidFill>
              </a:rPr>
            </a:br>
            <a:r>
              <a:rPr lang="vi-VN" b="1" dirty="0" smtClean="0">
                <a:solidFill>
                  <a:schemeClr val="accent6">
                    <a:lumMod val="50000"/>
                  </a:schemeClr>
                </a:solidFill>
              </a:rPr>
              <a:t>• zona de est, cuprinzând 12 localităţi de la Parau până la</a:t>
            </a:r>
            <a:r>
              <a:rPr lang="ro-RO" b="1" dirty="0" smtClean="0">
                <a:solidFill>
                  <a:schemeClr val="accent6">
                    <a:lumMod val="50000"/>
                  </a:schemeClr>
                </a:solidFill>
              </a:rPr>
              <a:t> </a:t>
            </a:r>
            <a:r>
              <a:rPr lang="vi-VN" b="1" dirty="0" smtClean="0">
                <a:solidFill>
                  <a:schemeClr val="accent6">
                    <a:lumMod val="50000"/>
                  </a:schemeClr>
                </a:solidFill>
              </a:rPr>
              <a:t>Mateias</a:t>
            </a:r>
            <a:r>
              <a:rPr lang="ro-RO" b="1" dirty="0" smtClean="0">
                <a:solidFill>
                  <a:schemeClr val="accent6">
                    <a:lumMod val="50000"/>
                  </a:schemeClr>
                </a:solidFill>
              </a:rPr>
              <a:t> </a:t>
            </a:r>
            <a:r>
              <a:rPr lang="vi-VN" b="1" dirty="0" smtClean="0">
                <a:solidFill>
                  <a:schemeClr val="accent6">
                    <a:lumMod val="50000"/>
                  </a:schemeClr>
                </a:solidFill>
              </a:rPr>
              <a:t>(nord-vest de Hoghiz)</a:t>
            </a:r>
            <a:endParaRPr lang="ro-RO" b="1" dirty="0">
              <a:solidFill>
                <a:schemeClr val="accent6">
                  <a:lumMod val="50000"/>
                </a:schemeClr>
              </a:solidFill>
            </a:endParaRPr>
          </a:p>
        </p:txBody>
      </p:sp>
      <p:pic>
        <p:nvPicPr>
          <p:cNvPr id="5" name="Imagine 4" descr="21.jpg"/>
          <p:cNvPicPr>
            <a:picLocks noChangeAspect="1"/>
          </p:cNvPicPr>
          <p:nvPr/>
        </p:nvPicPr>
        <p:blipFill>
          <a:blip r:embed="rId2"/>
          <a:stretch>
            <a:fillRect/>
          </a:stretch>
        </p:blipFill>
        <p:spPr>
          <a:xfrm>
            <a:off x="5000628" y="1071546"/>
            <a:ext cx="1950720" cy="2828544"/>
          </a:xfrm>
          <a:prstGeom prst="rect">
            <a:avLst/>
          </a:prstGeom>
        </p:spPr>
      </p:pic>
      <p:pic>
        <p:nvPicPr>
          <p:cNvPr id="6" name="Imagine 5" descr="22.jpg"/>
          <p:cNvPicPr>
            <a:picLocks noChangeAspect="1"/>
          </p:cNvPicPr>
          <p:nvPr/>
        </p:nvPicPr>
        <p:blipFill>
          <a:blip r:embed="rId3"/>
          <a:stretch>
            <a:fillRect/>
          </a:stretch>
        </p:blipFill>
        <p:spPr>
          <a:xfrm rot="728098">
            <a:off x="6643702" y="1428736"/>
            <a:ext cx="1950720" cy="2694432"/>
          </a:xfrm>
          <a:prstGeom prst="rect">
            <a:avLst/>
          </a:prstGeom>
        </p:spPr>
      </p:pic>
      <p:pic>
        <p:nvPicPr>
          <p:cNvPr id="7" name="Imagine 6" descr="31.jpg"/>
          <p:cNvPicPr>
            <a:picLocks noChangeAspect="1"/>
          </p:cNvPicPr>
          <p:nvPr/>
        </p:nvPicPr>
        <p:blipFill>
          <a:blip r:embed="rId4"/>
          <a:stretch>
            <a:fillRect/>
          </a:stretch>
        </p:blipFill>
        <p:spPr>
          <a:xfrm rot="19899558">
            <a:off x="4560171" y="3004872"/>
            <a:ext cx="2903209" cy="1887086"/>
          </a:xfrm>
          <a:prstGeom prst="rect">
            <a:avLst/>
          </a:prstGeom>
        </p:spPr>
      </p:pic>
      <p:pic>
        <p:nvPicPr>
          <p:cNvPr id="8" name="Imagine 7" descr="23.jpg"/>
          <p:cNvPicPr>
            <a:picLocks noChangeAspect="1"/>
          </p:cNvPicPr>
          <p:nvPr/>
        </p:nvPicPr>
        <p:blipFill>
          <a:blip r:embed="rId5"/>
          <a:stretch>
            <a:fillRect/>
          </a:stretch>
        </p:blipFill>
        <p:spPr>
          <a:xfrm rot="1364034">
            <a:off x="6753271" y="3754307"/>
            <a:ext cx="1950720" cy="1328928"/>
          </a:xfrm>
          <a:prstGeom prst="rect">
            <a:avLst/>
          </a:prstGeom>
        </p:spPr>
      </p:pic>
    </p:spTree>
  </p:cSld>
  <p:clrMapOvr>
    <a:masterClrMapping/>
  </p:clrMapOvr>
  <p:transition spd="slow">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reptunghi 1"/>
          <p:cNvSpPr/>
          <p:nvPr/>
        </p:nvSpPr>
        <p:spPr>
          <a:xfrm>
            <a:off x="357158" y="285728"/>
            <a:ext cx="5176865" cy="769441"/>
          </a:xfrm>
          <a:prstGeom prst="rect">
            <a:avLst/>
          </a:prstGeom>
          <a:noFill/>
        </p:spPr>
        <p:txBody>
          <a:bodyPr wrap="none" lIns="91440" tIns="45720" rIns="91440" bIns="45720">
            <a:spAutoFit/>
          </a:bodyPr>
          <a:lstStyle/>
          <a:p>
            <a:pPr algn="ctr"/>
            <a:r>
              <a:rPr lang="ro-RO"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Obiceiuri </a:t>
            </a:r>
            <a:r>
              <a:rPr lang="ro-RO" sz="44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traditionale</a:t>
            </a:r>
            <a:endParaRPr lang="ro-RO"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Dreptunghi 2"/>
          <p:cNvSpPr/>
          <p:nvPr/>
        </p:nvSpPr>
        <p:spPr>
          <a:xfrm>
            <a:off x="500034" y="1142984"/>
            <a:ext cx="1071570" cy="584775"/>
          </a:xfrm>
          <a:prstGeom prst="rect">
            <a:avLst/>
          </a:prstGeom>
        </p:spPr>
        <p:txBody>
          <a:bodyPr wrap="square">
            <a:spAutoFit/>
          </a:bodyPr>
          <a:lstStyle/>
          <a:p>
            <a:r>
              <a:rPr lang="ro-RO" sz="3200" b="1" dirty="0" smtClean="0">
                <a:solidFill>
                  <a:schemeClr val="accent6">
                    <a:lumMod val="50000"/>
                  </a:schemeClr>
                </a:solidFill>
              </a:rPr>
              <a:t>Irozii</a:t>
            </a:r>
            <a:endParaRPr lang="ro-RO" sz="3200" b="1" dirty="0">
              <a:solidFill>
                <a:schemeClr val="accent6">
                  <a:lumMod val="50000"/>
                </a:schemeClr>
              </a:solidFill>
            </a:endParaRPr>
          </a:p>
        </p:txBody>
      </p:sp>
      <p:sp>
        <p:nvSpPr>
          <p:cNvPr id="4" name="Dreptunghi 3"/>
          <p:cNvSpPr/>
          <p:nvPr/>
        </p:nvSpPr>
        <p:spPr>
          <a:xfrm>
            <a:off x="428596" y="1643050"/>
            <a:ext cx="2923557" cy="584775"/>
          </a:xfrm>
          <a:prstGeom prst="rect">
            <a:avLst/>
          </a:prstGeom>
        </p:spPr>
        <p:txBody>
          <a:bodyPr wrap="none">
            <a:spAutoFit/>
          </a:bodyPr>
          <a:lstStyle/>
          <a:p>
            <a:r>
              <a:rPr lang="ro-RO" sz="3200" b="1" dirty="0" smtClean="0">
                <a:solidFill>
                  <a:schemeClr val="accent6">
                    <a:lumMod val="50000"/>
                  </a:schemeClr>
                </a:solidFill>
              </a:rPr>
              <a:t> Ceata de feciori</a:t>
            </a:r>
            <a:endParaRPr lang="ro-RO" sz="3200" b="1" dirty="0">
              <a:solidFill>
                <a:schemeClr val="accent6">
                  <a:lumMod val="50000"/>
                </a:schemeClr>
              </a:solidFill>
            </a:endParaRPr>
          </a:p>
        </p:txBody>
      </p:sp>
      <p:sp>
        <p:nvSpPr>
          <p:cNvPr id="5" name="Dreptunghi 4"/>
          <p:cNvSpPr/>
          <p:nvPr/>
        </p:nvSpPr>
        <p:spPr>
          <a:xfrm>
            <a:off x="428596" y="2214554"/>
            <a:ext cx="4114140" cy="584775"/>
          </a:xfrm>
          <a:prstGeom prst="rect">
            <a:avLst/>
          </a:prstGeom>
        </p:spPr>
        <p:txBody>
          <a:bodyPr wrap="none">
            <a:spAutoFit/>
          </a:bodyPr>
          <a:lstStyle/>
          <a:p>
            <a:r>
              <a:rPr lang="ro-RO" sz="3200" b="1" dirty="0" smtClean="0">
                <a:solidFill>
                  <a:schemeClr val="accent6">
                    <a:lumMod val="50000"/>
                  </a:schemeClr>
                </a:solidFill>
              </a:rPr>
              <a:t>« </a:t>
            </a:r>
            <a:r>
              <a:rPr lang="ro-RO" sz="3200" b="1" dirty="0" err="1" smtClean="0">
                <a:solidFill>
                  <a:schemeClr val="accent6">
                    <a:lumMod val="50000"/>
                  </a:schemeClr>
                </a:solidFill>
              </a:rPr>
              <a:t>borita</a:t>
            </a:r>
            <a:r>
              <a:rPr lang="ro-RO" sz="3200" b="1" dirty="0" smtClean="0">
                <a:solidFill>
                  <a:schemeClr val="accent6">
                    <a:lumMod val="50000"/>
                  </a:schemeClr>
                </a:solidFill>
              </a:rPr>
              <a:t> » sau « turca »</a:t>
            </a:r>
            <a:endParaRPr lang="ro-RO" sz="3200" b="1" dirty="0">
              <a:solidFill>
                <a:schemeClr val="accent6">
                  <a:lumMod val="50000"/>
                </a:schemeClr>
              </a:solidFill>
            </a:endParaRPr>
          </a:p>
        </p:txBody>
      </p:sp>
      <p:sp>
        <p:nvSpPr>
          <p:cNvPr id="6" name="Dreptunghi 5"/>
          <p:cNvSpPr/>
          <p:nvPr/>
        </p:nvSpPr>
        <p:spPr>
          <a:xfrm>
            <a:off x="428596" y="2786058"/>
            <a:ext cx="6005170" cy="584775"/>
          </a:xfrm>
          <a:prstGeom prst="rect">
            <a:avLst/>
          </a:prstGeom>
        </p:spPr>
        <p:txBody>
          <a:bodyPr wrap="none">
            <a:spAutoFit/>
          </a:bodyPr>
          <a:lstStyle/>
          <a:p>
            <a:r>
              <a:rPr lang="pt-BR" sz="3200" b="1" dirty="0" smtClean="0">
                <a:solidFill>
                  <a:schemeClr val="accent6">
                    <a:lumMod val="50000"/>
                  </a:schemeClr>
                </a:solidFill>
              </a:rPr>
              <a:t>«plugarul » sau « pusul pe grapa »</a:t>
            </a:r>
            <a:endParaRPr lang="ro-RO" sz="3200" b="1" dirty="0">
              <a:solidFill>
                <a:schemeClr val="accent6">
                  <a:lumMod val="50000"/>
                </a:schemeClr>
              </a:solidFill>
            </a:endParaRPr>
          </a:p>
        </p:txBody>
      </p:sp>
      <p:sp>
        <p:nvSpPr>
          <p:cNvPr id="8" name="Dreptunghi 7"/>
          <p:cNvSpPr/>
          <p:nvPr/>
        </p:nvSpPr>
        <p:spPr>
          <a:xfrm>
            <a:off x="571472" y="3929066"/>
            <a:ext cx="2853666" cy="584775"/>
          </a:xfrm>
          <a:prstGeom prst="rect">
            <a:avLst/>
          </a:prstGeom>
        </p:spPr>
        <p:txBody>
          <a:bodyPr wrap="none">
            <a:spAutoFit/>
          </a:bodyPr>
          <a:lstStyle/>
          <a:p>
            <a:r>
              <a:rPr lang="ro-RO" sz="3200" b="1" dirty="0" smtClean="0">
                <a:solidFill>
                  <a:schemeClr val="accent6">
                    <a:lumMod val="50000"/>
                  </a:schemeClr>
                </a:solidFill>
                <a:latin typeface="+mj-lt"/>
              </a:rPr>
              <a:t>R</a:t>
            </a:r>
            <a:r>
              <a:rPr lang="vi-VN" sz="3200" b="1" dirty="0" smtClean="0">
                <a:solidFill>
                  <a:schemeClr val="accent6">
                    <a:lumMod val="50000"/>
                  </a:schemeClr>
                </a:solidFill>
                <a:latin typeface="+mj-lt"/>
              </a:rPr>
              <a:t>oata </a:t>
            </a:r>
            <a:r>
              <a:rPr lang="vi-VN" sz="3200" b="1" dirty="0" smtClean="0">
                <a:solidFill>
                  <a:schemeClr val="accent6">
                    <a:lumMod val="50000"/>
                  </a:schemeClr>
                </a:solidFill>
                <a:latin typeface="+mj-lt"/>
                <a:cs typeface="Andalus" pitchFamily="18" charset="-78"/>
              </a:rPr>
              <a:t>în</a:t>
            </a:r>
            <a:r>
              <a:rPr lang="vi-VN" sz="3200" b="1" dirty="0" smtClean="0">
                <a:solidFill>
                  <a:schemeClr val="accent6">
                    <a:lumMod val="50000"/>
                  </a:schemeClr>
                </a:solidFill>
                <a:latin typeface="+mj-lt"/>
              </a:rPr>
              <a:t> flăcări</a:t>
            </a:r>
            <a:endParaRPr lang="ro-RO" sz="3200" b="1" dirty="0">
              <a:solidFill>
                <a:schemeClr val="accent6">
                  <a:lumMod val="50000"/>
                </a:schemeClr>
              </a:solidFill>
              <a:latin typeface="+mj-lt"/>
            </a:endParaRPr>
          </a:p>
        </p:txBody>
      </p:sp>
      <p:sp>
        <p:nvSpPr>
          <p:cNvPr id="9" name="Dreptunghi 8"/>
          <p:cNvSpPr/>
          <p:nvPr/>
        </p:nvSpPr>
        <p:spPr>
          <a:xfrm>
            <a:off x="571472" y="3357562"/>
            <a:ext cx="1852367" cy="584775"/>
          </a:xfrm>
          <a:prstGeom prst="rect">
            <a:avLst/>
          </a:prstGeom>
        </p:spPr>
        <p:txBody>
          <a:bodyPr wrap="none">
            <a:spAutoFit/>
          </a:bodyPr>
          <a:lstStyle/>
          <a:p>
            <a:r>
              <a:rPr lang="ro-RO" sz="3200" b="1" dirty="0" err="1" smtClean="0">
                <a:solidFill>
                  <a:schemeClr val="accent6">
                    <a:lumMod val="50000"/>
                  </a:schemeClr>
                </a:solidFill>
              </a:rPr>
              <a:t>Sezatorile</a:t>
            </a:r>
            <a:endParaRPr lang="ro-RO" sz="3200" b="1" dirty="0">
              <a:solidFill>
                <a:schemeClr val="accent6">
                  <a:lumMod val="50000"/>
                </a:schemeClr>
              </a:solidFill>
            </a:endParaRPr>
          </a:p>
        </p:txBody>
      </p:sp>
      <p:pic>
        <p:nvPicPr>
          <p:cNvPr id="10" name="Imagine 9" descr="32.jpg"/>
          <p:cNvPicPr>
            <a:picLocks noChangeAspect="1"/>
          </p:cNvPicPr>
          <p:nvPr/>
        </p:nvPicPr>
        <p:blipFill>
          <a:blip r:embed="rId2"/>
          <a:stretch>
            <a:fillRect/>
          </a:stretch>
        </p:blipFill>
        <p:spPr>
          <a:xfrm>
            <a:off x="3929058" y="4500570"/>
            <a:ext cx="1389421" cy="1945190"/>
          </a:xfrm>
          <a:prstGeom prst="rect">
            <a:avLst/>
          </a:prstGeom>
        </p:spPr>
      </p:pic>
      <p:pic>
        <p:nvPicPr>
          <p:cNvPr id="11" name="Imagine 10" descr="38.jpg"/>
          <p:cNvPicPr>
            <a:picLocks noChangeAspect="1"/>
          </p:cNvPicPr>
          <p:nvPr/>
        </p:nvPicPr>
        <p:blipFill>
          <a:blip r:embed="rId3"/>
          <a:stretch>
            <a:fillRect/>
          </a:stretch>
        </p:blipFill>
        <p:spPr>
          <a:xfrm>
            <a:off x="642910" y="4572008"/>
            <a:ext cx="3000396" cy="1910910"/>
          </a:xfrm>
          <a:prstGeom prst="rect">
            <a:avLst/>
          </a:prstGeom>
        </p:spPr>
      </p:pic>
      <p:pic>
        <p:nvPicPr>
          <p:cNvPr id="12" name="Imagine 11" descr="37.jpg"/>
          <p:cNvPicPr>
            <a:picLocks noChangeAspect="1"/>
          </p:cNvPicPr>
          <p:nvPr/>
        </p:nvPicPr>
        <p:blipFill>
          <a:blip r:embed="rId4"/>
          <a:stretch>
            <a:fillRect/>
          </a:stretch>
        </p:blipFill>
        <p:spPr>
          <a:xfrm>
            <a:off x="5572132" y="4572008"/>
            <a:ext cx="3153126" cy="1928826"/>
          </a:xfrm>
          <a:prstGeom prst="rect">
            <a:avLst/>
          </a:prstGeom>
        </p:spPr>
      </p:pic>
      <p:pic>
        <p:nvPicPr>
          <p:cNvPr id="13" name="Imagine 12" descr="p52.jpg"/>
          <p:cNvPicPr>
            <a:picLocks noChangeAspect="1"/>
          </p:cNvPicPr>
          <p:nvPr/>
        </p:nvPicPr>
        <p:blipFill>
          <a:blip r:embed="rId5"/>
          <a:stretch>
            <a:fillRect/>
          </a:stretch>
        </p:blipFill>
        <p:spPr>
          <a:xfrm>
            <a:off x="5929322" y="785794"/>
            <a:ext cx="2706624" cy="1828800"/>
          </a:xfrm>
          <a:prstGeom prst="rect">
            <a:avLst/>
          </a:prstGeom>
        </p:spPr>
      </p:pic>
    </p:spTree>
  </p:cSld>
  <p:clrMapOvr>
    <a:masterClrMapping/>
  </p:clrMapOvr>
  <p:transition spd="slow">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reptunghi 1"/>
          <p:cNvSpPr/>
          <p:nvPr/>
        </p:nvSpPr>
        <p:spPr>
          <a:xfrm>
            <a:off x="500034" y="500042"/>
            <a:ext cx="3880215" cy="923330"/>
          </a:xfrm>
          <a:prstGeom prst="rect">
            <a:avLst/>
          </a:prstGeom>
          <a:noFill/>
        </p:spPr>
        <p:txBody>
          <a:bodyPr wrap="square" lIns="91440" tIns="45720" rIns="91440" bIns="45720">
            <a:spAutoFit/>
          </a:bodyPr>
          <a:lstStyle/>
          <a:p>
            <a:pPr algn="ctr"/>
            <a:r>
              <a:rPr lang="ro-RO"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Gastronomia</a:t>
            </a:r>
            <a:r>
              <a:rPr lang="ro-RO" sz="5400" b="1" dirty="0" smtClean="0"/>
              <a:t> </a:t>
            </a:r>
            <a:endParaRPr lang="ro-RO"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 name="Imagine 3" descr="b1.jpg"/>
          <p:cNvPicPr>
            <a:picLocks noChangeAspect="1"/>
          </p:cNvPicPr>
          <p:nvPr/>
        </p:nvPicPr>
        <p:blipFill>
          <a:blip r:embed="rId2"/>
          <a:stretch>
            <a:fillRect/>
          </a:stretch>
        </p:blipFill>
        <p:spPr>
          <a:xfrm>
            <a:off x="4000496" y="2857496"/>
            <a:ext cx="1950720" cy="1962912"/>
          </a:xfrm>
          <a:prstGeom prst="rect">
            <a:avLst/>
          </a:prstGeom>
        </p:spPr>
      </p:pic>
      <p:pic>
        <p:nvPicPr>
          <p:cNvPr id="5" name="Imagine 4" descr="b2.jpg"/>
          <p:cNvPicPr>
            <a:picLocks noChangeAspect="1"/>
          </p:cNvPicPr>
          <p:nvPr/>
        </p:nvPicPr>
        <p:blipFill>
          <a:blip r:embed="rId3"/>
          <a:stretch>
            <a:fillRect/>
          </a:stretch>
        </p:blipFill>
        <p:spPr>
          <a:xfrm>
            <a:off x="2428860" y="2000240"/>
            <a:ext cx="1950720" cy="1463040"/>
          </a:xfrm>
          <a:prstGeom prst="rect">
            <a:avLst/>
          </a:prstGeom>
        </p:spPr>
      </p:pic>
      <p:pic>
        <p:nvPicPr>
          <p:cNvPr id="6" name="Imagine 5" descr="b3.jpg"/>
          <p:cNvPicPr>
            <a:picLocks noChangeAspect="1"/>
          </p:cNvPicPr>
          <p:nvPr/>
        </p:nvPicPr>
        <p:blipFill>
          <a:blip r:embed="rId4"/>
          <a:stretch>
            <a:fillRect/>
          </a:stretch>
        </p:blipFill>
        <p:spPr>
          <a:xfrm>
            <a:off x="5000628" y="4643446"/>
            <a:ext cx="1950720" cy="1670304"/>
          </a:xfrm>
          <a:prstGeom prst="rect">
            <a:avLst/>
          </a:prstGeom>
        </p:spPr>
      </p:pic>
      <p:pic>
        <p:nvPicPr>
          <p:cNvPr id="7" name="Imagine 6" descr="b4.jpg"/>
          <p:cNvPicPr>
            <a:picLocks noChangeAspect="1"/>
          </p:cNvPicPr>
          <p:nvPr/>
        </p:nvPicPr>
        <p:blipFill>
          <a:blip r:embed="rId5"/>
          <a:stretch>
            <a:fillRect/>
          </a:stretch>
        </p:blipFill>
        <p:spPr>
          <a:xfrm>
            <a:off x="2428860" y="4357694"/>
            <a:ext cx="1950720" cy="1877568"/>
          </a:xfrm>
          <a:prstGeom prst="rect">
            <a:avLst/>
          </a:prstGeom>
        </p:spPr>
      </p:pic>
      <p:pic>
        <p:nvPicPr>
          <p:cNvPr id="8" name="Imagine 7" descr="b5.jpg"/>
          <p:cNvPicPr>
            <a:picLocks noChangeAspect="1"/>
          </p:cNvPicPr>
          <p:nvPr/>
        </p:nvPicPr>
        <p:blipFill>
          <a:blip r:embed="rId6"/>
          <a:stretch>
            <a:fillRect/>
          </a:stretch>
        </p:blipFill>
        <p:spPr>
          <a:xfrm>
            <a:off x="5072066" y="1285860"/>
            <a:ext cx="1950720" cy="1609344"/>
          </a:xfrm>
          <a:prstGeom prst="rect">
            <a:avLst/>
          </a:prstGeom>
        </p:spPr>
      </p:pic>
      <p:pic>
        <p:nvPicPr>
          <p:cNvPr id="9" name="Imagine 8" descr="b6.jpg"/>
          <p:cNvPicPr>
            <a:picLocks noChangeAspect="1"/>
          </p:cNvPicPr>
          <p:nvPr/>
        </p:nvPicPr>
        <p:blipFill>
          <a:blip r:embed="rId7"/>
          <a:stretch>
            <a:fillRect/>
          </a:stretch>
        </p:blipFill>
        <p:spPr>
          <a:xfrm>
            <a:off x="6786578" y="2643182"/>
            <a:ext cx="1950720" cy="2487168"/>
          </a:xfrm>
          <a:prstGeom prst="rect">
            <a:avLst/>
          </a:prstGeom>
        </p:spPr>
      </p:pic>
      <p:pic>
        <p:nvPicPr>
          <p:cNvPr id="10" name="Imagine 9" descr="b7.jpg"/>
          <p:cNvPicPr>
            <a:picLocks noChangeAspect="1"/>
          </p:cNvPicPr>
          <p:nvPr/>
        </p:nvPicPr>
        <p:blipFill>
          <a:blip r:embed="rId8"/>
          <a:stretch>
            <a:fillRect/>
          </a:stretch>
        </p:blipFill>
        <p:spPr>
          <a:xfrm>
            <a:off x="6715140" y="285728"/>
            <a:ext cx="1950720" cy="2097024"/>
          </a:xfrm>
          <a:prstGeom prst="rect">
            <a:avLst/>
          </a:prstGeom>
        </p:spPr>
      </p:pic>
      <p:pic>
        <p:nvPicPr>
          <p:cNvPr id="11" name="Imagine 10" descr="b8.jpg"/>
          <p:cNvPicPr>
            <a:picLocks noChangeAspect="1"/>
          </p:cNvPicPr>
          <p:nvPr/>
        </p:nvPicPr>
        <p:blipFill>
          <a:blip r:embed="rId9"/>
          <a:stretch>
            <a:fillRect/>
          </a:stretch>
        </p:blipFill>
        <p:spPr>
          <a:xfrm>
            <a:off x="857224" y="3214686"/>
            <a:ext cx="1950720" cy="1999488"/>
          </a:xfrm>
          <a:prstGeom prst="rect">
            <a:avLst/>
          </a:prstGeom>
        </p:spPr>
      </p:pic>
      <p:pic>
        <p:nvPicPr>
          <p:cNvPr id="12" name="Imagine 11" descr="b9.jpg"/>
          <p:cNvPicPr>
            <a:picLocks noChangeAspect="1"/>
          </p:cNvPicPr>
          <p:nvPr/>
        </p:nvPicPr>
        <p:blipFill>
          <a:blip r:embed="rId10"/>
          <a:stretch>
            <a:fillRect/>
          </a:stretch>
        </p:blipFill>
        <p:spPr>
          <a:xfrm>
            <a:off x="714348" y="1500174"/>
            <a:ext cx="1950720" cy="1438656"/>
          </a:xfrm>
          <a:prstGeom prst="rect">
            <a:avLst/>
          </a:prstGeom>
        </p:spPr>
      </p:pic>
    </p:spTree>
  </p:cSld>
  <p:clrMapOvr>
    <a:masterClrMapping/>
  </p:clrMapOvr>
  <p:transition spd="slow">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reptunghi 1"/>
          <p:cNvSpPr/>
          <p:nvPr/>
        </p:nvSpPr>
        <p:spPr>
          <a:xfrm>
            <a:off x="1285852" y="1071546"/>
            <a:ext cx="6643734" cy="4524315"/>
          </a:xfrm>
          <a:prstGeom prst="rect">
            <a:avLst/>
          </a:prstGeom>
          <a:noFill/>
        </p:spPr>
        <p:txBody>
          <a:bodyPr wrap="square" lIns="91440" tIns="45720" rIns="91440" bIns="45720">
            <a:spAutoFit/>
          </a:bodyPr>
          <a:lstStyle/>
          <a:p>
            <a:pPr algn="ctr"/>
            <a:r>
              <a:rPr lang="ro-RO" sz="72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Putem sa ne redescoperim cu ajutorul </a:t>
            </a:r>
            <a:r>
              <a:rPr lang="ro-RO" sz="7200" b="1" i="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traditiilor</a:t>
            </a:r>
            <a:r>
              <a:rPr lang="ro-RO" sz="72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ro-RO" sz="7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spd="slow">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reptunghi 2"/>
          <p:cNvSpPr/>
          <p:nvPr/>
        </p:nvSpPr>
        <p:spPr>
          <a:xfrm>
            <a:off x="714348" y="2357430"/>
            <a:ext cx="7715304" cy="2554545"/>
          </a:xfrm>
          <a:prstGeom prst="rect">
            <a:avLst/>
          </a:prstGeom>
        </p:spPr>
        <p:txBody>
          <a:bodyPr wrap="square">
            <a:spAutoFit/>
          </a:bodyPr>
          <a:lstStyle/>
          <a:p>
            <a:pPr>
              <a:spcAft>
                <a:spcPts val="0"/>
              </a:spcAft>
            </a:pPr>
            <a:r>
              <a:rPr lang="ro-RO" sz="3200" u="sng" dirty="0" smtClean="0">
                <a:solidFill>
                  <a:srgbClr val="000000"/>
                </a:solidFill>
                <a:latin typeface="Verdana"/>
                <a:ea typeface="Times New Roman"/>
                <a:cs typeface="Arial"/>
                <a:hlinkClick r:id="rId2"/>
              </a:rPr>
              <a:t>http://ro.wikipedia.org</a:t>
            </a:r>
            <a:endParaRPr lang="ro-RO" sz="3200" dirty="0" smtClean="0">
              <a:latin typeface="Times New Roman"/>
              <a:ea typeface="Times New Roman"/>
              <a:cs typeface="Times New Roman"/>
            </a:endParaRPr>
          </a:p>
          <a:p>
            <a:pPr>
              <a:spcAft>
                <a:spcPts val="0"/>
              </a:spcAft>
            </a:pPr>
            <a:r>
              <a:rPr lang="ro-RO" sz="3200" u="sng" dirty="0" smtClean="0">
                <a:solidFill>
                  <a:srgbClr val="0000FF"/>
                </a:solidFill>
                <a:latin typeface="Verdana"/>
                <a:ea typeface="Times New Roman"/>
                <a:cs typeface="Times New Roman"/>
                <a:hlinkClick r:id="rId3"/>
              </a:rPr>
              <a:t>http://www.didactic.ro</a:t>
            </a:r>
            <a:endParaRPr lang="ro-RO" sz="3200" dirty="0" smtClean="0">
              <a:latin typeface="Times New Roman"/>
              <a:ea typeface="Times New Roman"/>
              <a:cs typeface="Times New Roman"/>
            </a:endParaRPr>
          </a:p>
          <a:p>
            <a:pPr>
              <a:spcAft>
                <a:spcPts val="0"/>
              </a:spcAft>
            </a:pPr>
            <a:r>
              <a:rPr lang="ro-RO" sz="3200" u="sng" dirty="0" smtClean="0">
                <a:solidFill>
                  <a:srgbClr val="0000FF"/>
                </a:solidFill>
                <a:latin typeface="Verdana"/>
                <a:ea typeface="Times New Roman"/>
                <a:cs typeface="Times New Roman"/>
                <a:hlinkClick r:id="rId4"/>
              </a:rPr>
              <a:t>http://www.google.ro</a:t>
            </a:r>
            <a:endParaRPr lang="ro-RO" sz="3200" dirty="0" smtClean="0">
              <a:latin typeface="Times New Roman"/>
              <a:ea typeface="Times New Roman"/>
              <a:cs typeface="Times New Roman"/>
            </a:endParaRPr>
          </a:p>
          <a:p>
            <a:pPr>
              <a:spcAft>
                <a:spcPts val="0"/>
              </a:spcAft>
            </a:pPr>
            <a:r>
              <a:rPr lang="ro-RO" sz="3200" u="sng" dirty="0" smtClean="0">
                <a:solidFill>
                  <a:srgbClr val="0000FF"/>
                </a:solidFill>
                <a:latin typeface="Verdana"/>
                <a:ea typeface="Times New Roman"/>
                <a:cs typeface="Times New Roman"/>
                <a:hlinkClick r:id="rId5"/>
              </a:rPr>
              <a:t>http://www.brasovtourism.com/</a:t>
            </a:r>
            <a:endParaRPr lang="ro-RO" sz="3200" dirty="0" smtClean="0">
              <a:latin typeface="Times New Roman"/>
              <a:ea typeface="Times New Roman"/>
              <a:cs typeface="Times New Roman"/>
            </a:endParaRPr>
          </a:p>
          <a:p>
            <a:pPr>
              <a:spcAft>
                <a:spcPts val="0"/>
              </a:spcAft>
            </a:pPr>
            <a:r>
              <a:rPr lang="ro-RO" sz="3200" u="sng" dirty="0" smtClean="0">
                <a:solidFill>
                  <a:srgbClr val="0000FF"/>
                </a:solidFill>
                <a:latin typeface="Verdana"/>
                <a:ea typeface="Times New Roman"/>
                <a:cs typeface="Times New Roman"/>
                <a:hlinkClick r:id="rId6"/>
              </a:rPr>
              <a:t>http://turism.floaredecolt.org/</a:t>
            </a:r>
            <a:endParaRPr lang="ro-RO" sz="3200" dirty="0">
              <a:latin typeface="Times New Roman"/>
              <a:ea typeface="Times New Roman"/>
              <a:cs typeface="Times New Roman"/>
            </a:endParaRPr>
          </a:p>
        </p:txBody>
      </p:sp>
      <p:sp>
        <p:nvSpPr>
          <p:cNvPr id="4" name="Dreptunghi 3"/>
          <p:cNvSpPr/>
          <p:nvPr/>
        </p:nvSpPr>
        <p:spPr>
          <a:xfrm>
            <a:off x="500034" y="785794"/>
            <a:ext cx="3461525" cy="923330"/>
          </a:xfrm>
          <a:prstGeom prst="rect">
            <a:avLst/>
          </a:prstGeom>
          <a:noFill/>
        </p:spPr>
        <p:txBody>
          <a:bodyPr wrap="none" lIns="91440" tIns="45720" rIns="91440" bIns="45720">
            <a:spAutoFit/>
          </a:bodyPr>
          <a:lstStyle/>
          <a:p>
            <a:pPr algn="ctr"/>
            <a:r>
              <a:rPr lang="ro-RO"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Bibliografie</a:t>
            </a:r>
            <a:endParaRPr lang="ro-RO"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spd="slow">
    <p:strips dir="rd"/>
  </p:transition>
  <p:timing>
    <p:tnLst>
      <p:par>
        <p:cTn id="1" dur="indefinite" restart="never" nodeType="tmRoot"/>
      </p:par>
    </p:tnLst>
  </p:timing>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330</Words>
  <PresentationFormat>Expunere pe ecran (4:3)</PresentationFormat>
  <Paragraphs>29</Paragraphs>
  <Slides>9</Slides>
  <Notes>0</Notes>
  <HiddenSlides>0</HiddenSlides>
  <MMClips>0</MMClips>
  <ScaleCrop>false</ScaleCrop>
  <HeadingPairs>
    <vt:vector size="4" baseType="variant">
      <vt:variant>
        <vt:lpstr>Temă</vt:lpstr>
      </vt:variant>
      <vt:variant>
        <vt:i4>1</vt:i4>
      </vt:variant>
      <vt:variant>
        <vt:lpstr>Titluri diapozitive</vt:lpstr>
      </vt:variant>
      <vt:variant>
        <vt:i4>9</vt:i4>
      </vt:variant>
    </vt:vector>
  </HeadingPairs>
  <TitlesOfParts>
    <vt:vector size="10" baseType="lpstr">
      <vt:lpstr>Temă Office</vt:lpstr>
      <vt:lpstr>Diapozitivul 1</vt:lpstr>
      <vt:lpstr>Diapozitivul 2</vt:lpstr>
      <vt:lpstr>Diapozitivul 3</vt:lpstr>
      <vt:lpstr>Diapozitivul 4</vt:lpstr>
      <vt:lpstr>Diapozitivul 5</vt:lpstr>
      <vt:lpstr>Diapozitivul 6</vt:lpstr>
      <vt:lpstr>Diapozitivul 7</vt:lpstr>
      <vt:lpstr>Diapozitivul 8</vt:lpstr>
      <vt:lpstr>Diapozitivul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Diapozitivul 1</dc:title>
  <dc:creator>ion</dc:creator>
  <cp:lastModifiedBy>ionel</cp:lastModifiedBy>
  <cp:revision>9</cp:revision>
  <dcterms:created xsi:type="dcterms:W3CDTF">2011-01-24T13:56:40Z</dcterms:created>
  <dcterms:modified xsi:type="dcterms:W3CDTF">2011-01-30T12:31:21Z</dcterms:modified>
</cp:coreProperties>
</file>